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50" r:id="rId4"/>
  </p:sldMasterIdLst>
  <p:notesMasterIdLst>
    <p:notesMasterId r:id="rId24"/>
  </p:notesMasterIdLst>
  <p:sldIdLst>
    <p:sldId id="258" r:id="rId5"/>
    <p:sldId id="259" r:id="rId6"/>
    <p:sldId id="260" r:id="rId7"/>
    <p:sldId id="261" r:id="rId8"/>
    <p:sldId id="262" r:id="rId9"/>
    <p:sldId id="263" r:id="rId10"/>
    <p:sldId id="264" r:id="rId11"/>
    <p:sldId id="290" r:id="rId12"/>
    <p:sldId id="289" r:id="rId13"/>
    <p:sldId id="288" r:id="rId14"/>
    <p:sldId id="287" r:id="rId15"/>
    <p:sldId id="291" r:id="rId16"/>
    <p:sldId id="295" r:id="rId17"/>
    <p:sldId id="292" r:id="rId18"/>
    <p:sldId id="293" r:id="rId19"/>
    <p:sldId id="294" r:id="rId20"/>
    <p:sldId id="272" r:id="rId21"/>
    <p:sldId id="275" r:id="rId22"/>
    <p:sldId id="276" r:id="rId2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6E30"/>
    <a:srgbClr val="FFFFFF"/>
    <a:srgbClr val="E87D37"/>
    <a:srgbClr val="22C5ED"/>
    <a:srgbClr val="F3C7B8"/>
    <a:srgbClr val="EEA78B"/>
    <a:srgbClr val="AF5D27"/>
    <a:srgbClr val="F09A3C"/>
    <a:srgbClr val="C15A16"/>
    <a:srgbClr val="813C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79" autoAdjust="0"/>
    <p:restoredTop sz="94249" autoAdjust="0"/>
  </p:normalViewPr>
  <p:slideViewPr>
    <p:cSldViewPr snapToGrid="0">
      <p:cViewPr>
        <p:scale>
          <a:sx n="66" d="100"/>
          <a:sy n="66" d="100"/>
        </p:scale>
        <p:origin x="392" y="32"/>
      </p:cViewPr>
      <p:guideLst/>
    </p:cSldViewPr>
  </p:slideViewPr>
  <p:outlineViewPr>
    <p:cViewPr>
      <p:scale>
        <a:sx n="33" d="100"/>
        <a:sy n="33" d="100"/>
      </p:scale>
      <p:origin x="0" y="-22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esktop\Hypechat.org%20-%20Dem&#243;%20K&#233;rd&#337;&#237;v%20(v&#225;laszok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men\Desktop\adato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Munkaf&#252;ze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sombor\Downloads\as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92E-4895-9805-C5BD08AEC56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92E-4895-9805-C5BD08AEC56C}"/>
              </c:ext>
            </c:extLst>
          </c:dPt>
          <c:dPt>
            <c:idx val="2"/>
            <c:bubble3D val="0"/>
            <c:spPr>
              <a:solidFill>
                <a:schemeClr val="accent5">
                  <a:tint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92E-4895-9805-C5BD08AEC56C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'[Hypechat.org - Demó Kérdőív (válaszok).xlsx]A(z) 1. lapon lévő válaszok'!$B$33:$B$35</c:f>
              <c:strCache>
                <c:ptCount val="3"/>
                <c:pt idx="0">
                  <c:v>Asztali számitógép / Laptop</c:v>
                </c:pt>
                <c:pt idx="1">
                  <c:v>Android Okostelefon</c:v>
                </c:pt>
                <c:pt idx="2">
                  <c:v>Egyéb</c:v>
                </c:pt>
              </c:strCache>
            </c:strRef>
          </c:cat>
          <c:val>
            <c:numRef>
              <c:f>'[Hypechat.org - Demó Kérdőív (válaszok).xlsx]A(z) 1. lapon lévő válaszok'!$C$33:$C$35</c:f>
              <c:numCache>
                <c:formatCode>General</c:formatCode>
                <c:ptCount val="3"/>
                <c:pt idx="0">
                  <c:v>19</c:v>
                </c:pt>
                <c:pt idx="1">
                  <c:v>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92E-4895-9805-C5BD08AEC56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Hogyan</a:t>
            </a:r>
            <a:r>
              <a:rPr lang="en-US" baseline="0" dirty="0"/>
              <a:t> </a:t>
            </a:r>
            <a:r>
              <a:rPr lang="en-US" baseline="0" dirty="0" err="1"/>
              <a:t>jellemezné</a:t>
            </a:r>
            <a:r>
              <a:rPr lang="en-US" baseline="0" dirty="0"/>
              <a:t> </a:t>
            </a:r>
            <a:r>
              <a:rPr lang="en-US" baseline="0" dirty="0" err="1"/>
              <a:t>oldalunkat</a:t>
            </a:r>
            <a:r>
              <a:rPr lang="en-US" baseline="0" dirty="0"/>
              <a:t>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Munka2!$F$1:$F$6</c:f>
              <c:strCache>
                <c:ptCount val="6"/>
                <c:pt idx="0">
                  <c:v> Felesleges</c:v>
                </c:pt>
                <c:pt idx="1">
                  <c:v> Nem használnám</c:v>
                </c:pt>
                <c:pt idx="2">
                  <c:v> Rossz minőségű</c:v>
                </c:pt>
                <c:pt idx="3">
                  <c:v>Hasznos</c:v>
                </c:pt>
                <c:pt idx="4">
                  <c:v> Jó minőségű</c:v>
                </c:pt>
                <c:pt idx="5">
                  <c:v> Használnám</c:v>
                </c:pt>
              </c:strCache>
            </c:strRef>
          </c:cat>
          <c:val>
            <c:numRef>
              <c:f>Munka2!$G$1:$G$6</c:f>
              <c:numCache>
                <c:formatCode>General</c:formatCode>
                <c:ptCount val="6"/>
                <c:pt idx="0">
                  <c:v>2</c:v>
                </c:pt>
                <c:pt idx="1">
                  <c:v>5</c:v>
                </c:pt>
                <c:pt idx="2">
                  <c:v>2</c:v>
                </c:pt>
                <c:pt idx="3">
                  <c:v>18</c:v>
                </c:pt>
                <c:pt idx="4">
                  <c:v>16</c:v>
                </c:pt>
                <c:pt idx="5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34-40D1-80E8-A27BD01240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15009472"/>
        <c:axId val="1015011968"/>
      </c:barChart>
      <c:catAx>
        <c:axId val="1015009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15011968"/>
        <c:crosses val="autoZero"/>
        <c:auto val="1"/>
        <c:lblAlgn val="ctr"/>
        <c:lblOffset val="100"/>
        <c:noMultiLvlLbl val="0"/>
      </c:catAx>
      <c:valAx>
        <c:axId val="10150119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15009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Felhasználók nemi eloszlása</a:t>
            </a:r>
            <a:endParaRPr lang="hu-HU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22F-4BDA-9303-451572AF4B66}"/>
              </c:ext>
            </c:extLst>
          </c:dPt>
          <c:dPt>
            <c:idx val="1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22F-4BDA-9303-451572AF4B6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000"/>
                      <a:t>Férfi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22F-4BDA-9303-451572AF4B66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000"/>
                      <a:t>Nő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E22F-4BDA-9303-451572AF4B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Munka1!$D$1:$D$2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Munka1!$E$1:$E$2</c:f>
              <c:numCache>
                <c:formatCode>General</c:formatCode>
                <c:ptCount val="2"/>
                <c:pt idx="0">
                  <c:v>42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2F-4BDA-9303-451572AF4B66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tx1"/>
                </a:solidFill>
              </a:rPr>
              <a:t>Használt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nyelvek</a:t>
            </a:r>
            <a:endParaRPr lang="en-US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232633420822397"/>
          <c:y val="1.20672038736674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5">
                  <a:shade val="53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BAD-4C99-90C4-590BBD40A3B4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BAD-4C99-90C4-590BBD40A3B4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BAD-4C99-90C4-590BBD40A3B4}"/>
              </c:ext>
            </c:extLst>
          </c:dPt>
          <c:dPt>
            <c:idx val="3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BAD-4C99-90C4-590BBD40A3B4}"/>
              </c:ext>
            </c:extLst>
          </c:dPt>
          <c:dPt>
            <c:idx val="4"/>
            <c:bubble3D val="0"/>
            <c:spPr>
              <a:solidFill>
                <a:schemeClr val="accent5">
                  <a:tint val="54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BAD-4C99-90C4-590BBD40A3B4}"/>
              </c:ext>
            </c:extLst>
          </c:dPt>
          <c:dLbls>
            <c:dLbl>
              <c:idx val="0"/>
              <c:layout>
                <c:manualLayout>
                  <c:x val="-0.15657589676290465"/>
                  <c:y val="0.1572403952861597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64A9EB1-2462-463E-802D-6CCD616EC0C0}" type="CATEGORYNAME">
                      <a:rPr lang="en-US" sz="1600"/>
                      <a:pPr>
                        <a:defRPr sz="1600"/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BAD-4C99-90C4-590BBD40A3B4}"/>
                </c:ext>
              </c:extLst>
            </c:dLbl>
            <c:dLbl>
              <c:idx val="1"/>
              <c:layout>
                <c:manualLayout>
                  <c:x val="-0.10910017497812774"/>
                  <c:y val="-0.2184332998643626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61F1950-AF9F-4E2E-AE15-8010D34270A0}" type="CATEGORYNAME">
                      <a:rPr lang="en-US" sz="1600"/>
                      <a:pPr>
                        <a:defRPr sz="1600"/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BAD-4C99-90C4-590BBD40A3B4}"/>
                </c:ext>
              </c:extLst>
            </c:dLbl>
            <c:dLbl>
              <c:idx val="2"/>
              <c:layout>
                <c:manualLayout>
                  <c:x val="0.15471325459317586"/>
                  <c:y val="-8.915675808980252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F049E5A-0906-485E-AEAB-972B24B551E8}" type="CATEGORYNAME">
                      <a:rPr lang="en-US" sz="1600"/>
                      <a:pPr>
                        <a:defRPr sz="1600"/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BAD-4C99-90C4-590BBD40A3B4}"/>
                </c:ext>
              </c:extLst>
            </c:dLbl>
            <c:dLbl>
              <c:idx val="3"/>
              <c:layout>
                <c:manualLayout>
                  <c:x val="0.16662292213473315"/>
                  <c:y val="0.14656256055241418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6DDCD32-4521-4AC0-9EDA-B27B540CDBC7}" type="CATEGORYNAME">
                      <a:rPr lang="en-US" sz="1600"/>
                      <a:pPr>
                        <a:defRPr sz="1600"/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466666666666666"/>
                      <c:h val="0.1889932885906039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9BAD-4C99-90C4-590BBD40A3B4}"/>
                </c:ext>
              </c:extLst>
            </c:dLbl>
            <c:dLbl>
              <c:idx val="4"/>
              <c:layout>
                <c:manualLayout>
                  <c:x val="2.0783245844269417E-2"/>
                  <c:y val="4.205006253412953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831953B-C65F-42A7-962F-F157FD0BD401}" type="CATEGORYNAME">
                      <a:rPr lang="en-US" sz="1600"/>
                      <a:pPr>
                        <a:defRPr sz="1600"/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9BAD-4C99-90C4-590BBD40A3B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Munka1!$A$1:$A$5</c:f>
              <c:strCache>
                <c:ptCount val="5"/>
                <c:pt idx="0">
                  <c:v>HTML</c:v>
                </c:pt>
                <c:pt idx="1">
                  <c:v>Java</c:v>
                </c:pt>
                <c:pt idx="2">
                  <c:v>CSS</c:v>
                </c:pt>
                <c:pt idx="3">
                  <c:v>JavaScript</c:v>
                </c:pt>
                <c:pt idx="4">
                  <c:v>Python</c:v>
                </c:pt>
              </c:strCache>
            </c:strRef>
          </c:cat>
          <c:val>
            <c:numRef>
              <c:f>Munka1!$B$1:$B$5</c:f>
              <c:numCache>
                <c:formatCode>0.0%</c:formatCode>
                <c:ptCount val="5"/>
                <c:pt idx="0">
                  <c:v>0.30499999999999999</c:v>
                </c:pt>
                <c:pt idx="1">
                  <c:v>0.26</c:v>
                </c:pt>
                <c:pt idx="2">
                  <c:v>0.25800000000000001</c:v>
                </c:pt>
                <c:pt idx="3">
                  <c:v>0.158</c:v>
                </c:pt>
                <c:pt idx="4">
                  <c:v>1.9E-2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BAD-4C99-90C4-590BBD40A3B4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F177D-41E4-4400-8E9C-10928D36E28A}" type="datetimeFigureOut">
              <a:rPr lang="hu-HU" smtClean="0"/>
              <a:t>2023. 03. 09.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1CF50-A77B-4246-BF05-40690B2A06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779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1CF50-A77B-4246-BF05-40690B2A06B7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7264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1CF50-A77B-4246-BF05-40690B2A06B7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857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5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1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88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0558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403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9818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049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315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008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601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7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157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55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151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292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481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976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298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983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375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040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72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8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32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7184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6435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9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97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482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8512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969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172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8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0525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6527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5008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120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397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956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8117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6219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2976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6386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71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6205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712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878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091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975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341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7366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2712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9777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474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2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2994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5108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0133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6620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21804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1866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6398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185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332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28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83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45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50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Kép 12" descr="A képen sötét látható&#10;&#10;Automatikusan generált leírás">
            <a:extLst>
              <a:ext uri="{FF2B5EF4-FFF2-40B4-BE49-F238E27FC236}">
                <a16:creationId xmlns:a16="http://schemas.microsoft.com/office/drawing/2014/main" id="{8FBBF31A-D6D3-ED4B-F01B-23A8B0AE2C8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6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60802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23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268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19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4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4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://142.93.137.65:808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13256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442" y="5753819"/>
            <a:ext cx="3351513" cy="940279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hu-HU" sz="2400" b="1" dirty="0">
                <a:solidFill>
                  <a:srgbClr val="DC9230"/>
                </a:solidFill>
              </a:rPr>
              <a:t>Miskolci „finálé”</a:t>
            </a:r>
            <a:endParaRPr lang="hu-HU" sz="2400" dirty="0">
              <a:solidFill>
                <a:srgbClr val="DC923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DC9230"/>
                </a:solidFill>
              </a:rPr>
              <a:t>202</a:t>
            </a:r>
            <a:r>
              <a:rPr lang="hu-HU" sz="2400" dirty="0">
                <a:solidFill>
                  <a:srgbClr val="DC9230"/>
                </a:solidFill>
              </a:rPr>
              <a:t>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03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11</a:t>
            </a: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618661" y="539353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Kiss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Péter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Magyarcsik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Nagy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Balázs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Tóth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Török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Zsombor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C92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E6A8883A-AD87-41CD-365F-A3A39B9CD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3" name="Cím 1">
            <a:extLst>
              <a:ext uri="{FF2B5EF4-FFF2-40B4-BE49-F238E27FC236}">
                <a16:creationId xmlns:a16="http://schemas.microsoft.com/office/drawing/2014/main" id="{D4B695B0-ADFA-A6EC-A2F6-732BF4B69DFB}"/>
              </a:ext>
            </a:extLst>
          </p:cNvPr>
          <p:cNvSpPr txBox="1">
            <a:spLocks/>
          </p:cNvSpPr>
          <p:nvPr/>
        </p:nvSpPr>
        <p:spPr>
          <a:xfrm>
            <a:off x="1297361" y="283099"/>
            <a:ext cx="959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3EFF8A61-FBA9-8EE5-BFC3-DDD8589C2ADA}"/>
              </a:ext>
            </a:extLst>
          </p:cNvPr>
          <p:cNvGrpSpPr/>
          <p:nvPr/>
        </p:nvGrpSpPr>
        <p:grpSpPr>
          <a:xfrm>
            <a:off x="1297361" y="1283827"/>
            <a:ext cx="1440000" cy="1809332"/>
            <a:chOff x="1297361" y="1283827"/>
            <a:chExt cx="1440000" cy="1809332"/>
          </a:xfrm>
        </p:grpSpPr>
        <p:pic>
          <p:nvPicPr>
            <p:cNvPr id="5" name="Picture 2" descr="Live chat - Free interface icons">
              <a:extLst>
                <a:ext uri="{FF2B5EF4-FFF2-40B4-BE49-F238E27FC236}">
                  <a16:creationId xmlns:a16="http://schemas.microsoft.com/office/drawing/2014/main" id="{95E22903-F1E0-2E0E-E6AD-61FEC68DE3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361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77FF0EA8-67CF-45EF-579D-3DAF864C4250}"/>
                </a:ext>
              </a:extLst>
            </p:cNvPr>
            <p:cNvSpPr txBox="1"/>
            <p:nvPr/>
          </p:nvSpPr>
          <p:spPr>
            <a:xfrm>
              <a:off x="1297361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Alkalmazás</a:t>
              </a:r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16C39463-0F6E-73FC-FEE4-693212947546}"/>
              </a:ext>
            </a:extLst>
          </p:cNvPr>
          <p:cNvGrpSpPr/>
          <p:nvPr/>
        </p:nvGrpSpPr>
        <p:grpSpPr>
          <a:xfrm>
            <a:off x="3964459" y="1283827"/>
            <a:ext cx="1440001" cy="1809332"/>
            <a:chOff x="3964459" y="1283827"/>
            <a:chExt cx="1440001" cy="1809332"/>
          </a:xfrm>
        </p:grpSpPr>
        <p:pic>
          <p:nvPicPr>
            <p:cNvPr id="8" name="Picture 10" descr="Database storage - Free computer icons">
              <a:extLst>
                <a:ext uri="{FF2B5EF4-FFF2-40B4-BE49-F238E27FC236}">
                  <a16:creationId xmlns:a16="http://schemas.microsoft.com/office/drawing/2014/main" id="{33034C13-1B93-1A8E-BE91-776F51D34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4460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43F60BD1-BECF-4E83-BCB3-6FC173357925}"/>
                </a:ext>
              </a:extLst>
            </p:cNvPr>
            <p:cNvSpPr txBox="1"/>
            <p:nvPr/>
          </p:nvSpPr>
          <p:spPr>
            <a:xfrm>
              <a:off x="3964459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Szerver</a:t>
              </a:r>
            </a:p>
          </p:txBody>
        </p:sp>
      </p:grp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264D5CC5-2204-9B47-8A28-257BA010F9D5}"/>
              </a:ext>
            </a:extLst>
          </p:cNvPr>
          <p:cNvGrpSpPr/>
          <p:nvPr/>
        </p:nvGrpSpPr>
        <p:grpSpPr>
          <a:xfrm>
            <a:off x="6520621" y="1283827"/>
            <a:ext cx="1661877" cy="2086331"/>
            <a:chOff x="6520621" y="1283827"/>
            <a:chExt cx="1661877" cy="2086331"/>
          </a:xfrm>
        </p:grpSpPr>
        <p:pic>
          <p:nvPicPr>
            <p:cNvPr id="11" name="Picture 4" descr="Cloud - Free weather icons">
              <a:extLst>
                <a:ext uri="{FF2B5EF4-FFF2-40B4-BE49-F238E27FC236}">
                  <a16:creationId xmlns:a16="http://schemas.microsoft.com/office/drawing/2014/main" id="{52C57322-CEC9-6BAA-ACFD-10AB8E73E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209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D9F23B57-D6E6-3DC2-DE83-FF68A32E1699}"/>
                </a:ext>
              </a:extLst>
            </p:cNvPr>
            <p:cNvSpPr txBox="1"/>
            <p:nvPr/>
          </p:nvSpPr>
          <p:spPr>
            <a:xfrm>
              <a:off x="6520621" y="2723827"/>
              <a:ext cx="16618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Felhő-szolgáltatás</a:t>
              </a:r>
            </a:p>
          </p:txBody>
        </p:sp>
      </p:grp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1381B4C4-3F49-93E3-E128-56D1ADB24367}"/>
              </a:ext>
            </a:extLst>
          </p:cNvPr>
          <p:cNvGrpSpPr/>
          <p:nvPr/>
        </p:nvGrpSpPr>
        <p:grpSpPr>
          <a:xfrm>
            <a:off x="9257981" y="1283827"/>
            <a:ext cx="1440001" cy="1809332"/>
            <a:chOff x="9298659" y="1283827"/>
            <a:chExt cx="1440001" cy="1809332"/>
          </a:xfrm>
        </p:grpSpPr>
        <p:pic>
          <p:nvPicPr>
            <p:cNvPr id="14" name="Picture 14" descr="Dns - Free computer icons">
              <a:extLst>
                <a:ext uri="{FF2B5EF4-FFF2-40B4-BE49-F238E27FC236}">
                  <a16:creationId xmlns:a16="http://schemas.microsoft.com/office/drawing/2014/main" id="{3FE18CCC-5C33-8911-B66A-1DC664B6F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660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Szövegdoboz 14">
              <a:extLst>
                <a:ext uri="{FF2B5EF4-FFF2-40B4-BE49-F238E27FC236}">
                  <a16:creationId xmlns:a16="http://schemas.microsoft.com/office/drawing/2014/main" id="{2D0C7987-34FE-4588-D400-E91689BFE429}"/>
                </a:ext>
              </a:extLst>
            </p:cNvPr>
            <p:cNvSpPr txBox="1"/>
            <p:nvPr/>
          </p:nvSpPr>
          <p:spPr>
            <a:xfrm>
              <a:off x="9298659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DNS</a:t>
              </a:r>
            </a:p>
          </p:txBody>
        </p:sp>
      </p:grp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39273774-4110-4B8F-DF91-CFAC25A97D33}"/>
              </a:ext>
            </a:extLst>
          </p:cNvPr>
          <p:cNvCxnSpPr>
            <a:cxnSpLocks/>
          </p:cNvCxnSpPr>
          <p:nvPr/>
        </p:nvCxnSpPr>
        <p:spPr>
          <a:xfrm>
            <a:off x="3086100" y="1885950"/>
            <a:ext cx="628650" cy="0"/>
          </a:xfrm>
          <a:prstGeom prst="straightConnector1">
            <a:avLst/>
          </a:prstGeom>
          <a:ln w="381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6B6A666F-B8E7-4633-01E8-16A22A7788B6}"/>
              </a:ext>
            </a:extLst>
          </p:cNvPr>
          <p:cNvCxnSpPr>
            <a:cxnSpLocks/>
          </p:cNvCxnSpPr>
          <p:nvPr/>
        </p:nvCxnSpPr>
        <p:spPr>
          <a:xfrm flipH="1">
            <a:off x="3086100" y="2076450"/>
            <a:ext cx="628650" cy="0"/>
          </a:xfrm>
          <a:prstGeom prst="straightConnector1">
            <a:avLst/>
          </a:prstGeom>
          <a:ln w="381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3459A8C8-1CCD-40F3-B1A4-949B7EBDA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32EDBA73-5518-5619-EEEF-6C064C27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pic>
        <p:nvPicPr>
          <p:cNvPr id="6" name="Picture 6" descr="Js - Free logo icons">
            <a:extLst>
              <a:ext uri="{FF2B5EF4-FFF2-40B4-BE49-F238E27FC236}">
                <a16:creationId xmlns:a16="http://schemas.microsoft.com/office/drawing/2014/main" id="{9D8E8310-E423-4803-4C2A-08287EFFC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342900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ML - Wikipedia">
            <a:extLst>
              <a:ext uri="{FF2B5EF4-FFF2-40B4-BE49-F238E27FC236}">
                <a16:creationId xmlns:a16="http://schemas.microsoft.com/office/drawing/2014/main" id="{CA9B2304-F4F4-8053-C26A-DED98807B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034" y="336106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SS – Wikipédia">
            <a:extLst>
              <a:ext uri="{FF2B5EF4-FFF2-40B4-BE49-F238E27FC236}">
                <a16:creationId xmlns:a16="http://schemas.microsoft.com/office/drawing/2014/main" id="{5137A7D5-D8F7-A35B-2D16-150429A32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966" y="3383976"/>
            <a:ext cx="102066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0BA2E5F6-C7E4-8416-42ED-BF252817B170}"/>
              </a:ext>
            </a:extLst>
          </p:cNvPr>
          <p:cNvGrpSpPr/>
          <p:nvPr/>
        </p:nvGrpSpPr>
        <p:grpSpPr>
          <a:xfrm>
            <a:off x="5376000" y="1283827"/>
            <a:ext cx="1440000" cy="1809332"/>
            <a:chOff x="1297361" y="1283827"/>
            <a:chExt cx="1440000" cy="1809332"/>
          </a:xfrm>
        </p:grpSpPr>
        <p:pic>
          <p:nvPicPr>
            <p:cNvPr id="10" name="Picture 2" descr="Live chat - Free interface icons">
              <a:extLst>
                <a:ext uri="{FF2B5EF4-FFF2-40B4-BE49-F238E27FC236}">
                  <a16:creationId xmlns:a16="http://schemas.microsoft.com/office/drawing/2014/main" id="{31B62623-01F1-1AC4-E0D4-D3D211ECF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361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5B3DB80F-3A98-373C-6C2A-0528D23EE19C}"/>
                </a:ext>
              </a:extLst>
            </p:cNvPr>
            <p:cNvSpPr txBox="1"/>
            <p:nvPr/>
          </p:nvSpPr>
          <p:spPr>
            <a:xfrm>
              <a:off x="1297361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Alkalmazás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914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11BEC00-BB96-687C-6485-901319E1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3" name="Cím 1">
            <a:extLst>
              <a:ext uri="{FF2B5EF4-FFF2-40B4-BE49-F238E27FC236}">
                <a16:creationId xmlns:a16="http://schemas.microsoft.com/office/drawing/2014/main" id="{8D7AD305-7B0D-5666-E45D-DEA3BAC958F5}"/>
              </a:ext>
            </a:extLst>
          </p:cNvPr>
          <p:cNvSpPr txBox="1">
            <a:spLocks/>
          </p:cNvSpPr>
          <p:nvPr/>
        </p:nvSpPr>
        <p:spPr>
          <a:xfrm>
            <a:off x="1297361" y="283099"/>
            <a:ext cx="959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pic>
        <p:nvPicPr>
          <p:cNvPr id="4" name="Picture 10" descr="Official MariaDB Logos | MariaDB">
            <a:extLst>
              <a:ext uri="{FF2B5EF4-FFF2-40B4-BE49-F238E27FC236}">
                <a16:creationId xmlns:a16="http://schemas.microsoft.com/office/drawing/2014/main" id="{8FCE3DD5-CAC0-7A73-D7D1-15E1C920A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756" y="3512035"/>
            <a:ext cx="17665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pring Boot icon in Color Style">
            <a:extLst>
              <a:ext uri="{FF2B5EF4-FFF2-40B4-BE49-F238E27FC236}">
                <a16:creationId xmlns:a16="http://schemas.microsoft.com/office/drawing/2014/main" id="{48B4E5F6-6AC7-FAE6-18F8-DE216E557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369946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Java - Free logo icons">
            <a:extLst>
              <a:ext uri="{FF2B5EF4-FFF2-40B4-BE49-F238E27FC236}">
                <a16:creationId xmlns:a16="http://schemas.microsoft.com/office/drawing/2014/main" id="{CCCFC396-B496-2BCE-DC91-93D111886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244" y="351203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F7291FD3-AAD0-2DD8-DC9D-C133E1157FE5}"/>
              </a:ext>
            </a:extLst>
          </p:cNvPr>
          <p:cNvGrpSpPr/>
          <p:nvPr/>
        </p:nvGrpSpPr>
        <p:grpSpPr>
          <a:xfrm>
            <a:off x="5376000" y="1283827"/>
            <a:ext cx="1440001" cy="1809332"/>
            <a:chOff x="3964459" y="1283827"/>
            <a:chExt cx="1440001" cy="1809332"/>
          </a:xfrm>
        </p:grpSpPr>
        <p:pic>
          <p:nvPicPr>
            <p:cNvPr id="8" name="Picture 10" descr="Database storage - Free computer icons">
              <a:extLst>
                <a:ext uri="{FF2B5EF4-FFF2-40B4-BE49-F238E27FC236}">
                  <a16:creationId xmlns:a16="http://schemas.microsoft.com/office/drawing/2014/main" id="{67303883-48DD-0341-8988-3B9687463B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4460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E724BFC0-2414-4195-0431-EF3A84155AC3}"/>
                </a:ext>
              </a:extLst>
            </p:cNvPr>
            <p:cNvSpPr txBox="1"/>
            <p:nvPr/>
          </p:nvSpPr>
          <p:spPr>
            <a:xfrm>
              <a:off x="3964459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Szerver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090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11BEC00-BB96-687C-6485-901319E1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3" name="Cím 1">
            <a:extLst>
              <a:ext uri="{FF2B5EF4-FFF2-40B4-BE49-F238E27FC236}">
                <a16:creationId xmlns:a16="http://schemas.microsoft.com/office/drawing/2014/main" id="{8D7AD305-7B0D-5666-E45D-DEA3BAC958F5}"/>
              </a:ext>
            </a:extLst>
          </p:cNvPr>
          <p:cNvSpPr txBox="1">
            <a:spLocks/>
          </p:cNvSpPr>
          <p:nvPr/>
        </p:nvSpPr>
        <p:spPr>
          <a:xfrm>
            <a:off x="1297361" y="283099"/>
            <a:ext cx="959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B170917-FB7A-2EAC-6573-CA11D2AEFE91}"/>
              </a:ext>
            </a:extLst>
          </p:cNvPr>
          <p:cNvSpPr txBox="1"/>
          <p:nvPr/>
        </p:nvSpPr>
        <p:spPr bwMode="auto">
          <a:xfrm>
            <a:off x="525028" y="2984848"/>
            <a:ext cx="1911809" cy="9182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300" normalizeH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Spring Boot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843197C0-8B7F-FE08-8BC4-4B2BE89B0549}"/>
              </a:ext>
            </a:extLst>
          </p:cNvPr>
          <p:cNvSpPr txBox="1"/>
          <p:nvPr/>
        </p:nvSpPr>
        <p:spPr bwMode="auto">
          <a:xfrm>
            <a:off x="67177" y="4320311"/>
            <a:ext cx="2456568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DB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8216246E-4813-AAB6-5D95-B9EA99CA4620}"/>
              </a:ext>
            </a:extLst>
          </p:cNvPr>
          <p:cNvSpPr txBox="1"/>
          <p:nvPr/>
        </p:nvSpPr>
        <p:spPr bwMode="auto">
          <a:xfrm>
            <a:off x="6999916" y="2718769"/>
            <a:ext cx="2456947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latin typeface="Arial"/>
                <a:cs typeface="Arial"/>
              </a:rPr>
              <a:t>Felhasználó #1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E1303279-E029-E5F6-ECA9-CAB8346A1210}"/>
              </a:ext>
            </a:extLst>
          </p:cNvPr>
          <p:cNvSpPr txBox="1"/>
          <p:nvPr/>
        </p:nvSpPr>
        <p:spPr bwMode="auto">
          <a:xfrm>
            <a:off x="4437805" y="2718769"/>
            <a:ext cx="2457420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4B48CFA-4471-E694-B7C2-A73512255157}"/>
              </a:ext>
            </a:extLst>
          </p:cNvPr>
          <p:cNvSpPr txBox="1"/>
          <p:nvPr/>
        </p:nvSpPr>
        <p:spPr bwMode="auto">
          <a:xfrm>
            <a:off x="4437805" y="3667162"/>
            <a:ext cx="2457420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F1974274-AA63-39D5-0AFA-AE5D1ADB1AC9}"/>
              </a:ext>
            </a:extLst>
          </p:cNvPr>
          <p:cNvSpPr txBox="1"/>
          <p:nvPr/>
        </p:nvSpPr>
        <p:spPr bwMode="auto">
          <a:xfrm>
            <a:off x="6999916" y="3667162"/>
            <a:ext cx="2457136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latin typeface="Arial"/>
                <a:cs typeface="Arial"/>
              </a:rPr>
              <a:t>Felhasználó #2</a:t>
            </a: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82814470-42D3-C5C4-7C9C-E86110FF4181}"/>
              </a:ext>
            </a:extLst>
          </p:cNvPr>
          <p:cNvCxnSpPr>
            <a:cxnSpLocks/>
          </p:cNvCxnSpPr>
          <p:nvPr/>
        </p:nvCxnSpPr>
        <p:spPr bwMode="auto">
          <a:xfrm flipH="1">
            <a:off x="1295461" y="3850059"/>
            <a:ext cx="1" cy="510622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99F5D0F9-2B13-BE8D-6D60-AD2CDB425622}"/>
              </a:ext>
            </a:extLst>
          </p:cNvPr>
          <p:cNvCxnSpPr>
            <a:cxnSpLocks/>
          </p:cNvCxnSpPr>
          <p:nvPr/>
        </p:nvCxnSpPr>
        <p:spPr bwMode="auto">
          <a:xfrm>
            <a:off x="6307003" y="3869529"/>
            <a:ext cx="1028863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B6C66F4C-9A9A-2B70-0293-14A4AC6B8D46}"/>
              </a:ext>
            </a:extLst>
          </p:cNvPr>
          <p:cNvSpPr txBox="1"/>
          <p:nvPr/>
        </p:nvSpPr>
        <p:spPr bwMode="auto">
          <a:xfrm>
            <a:off x="9067387" y="2734104"/>
            <a:ext cx="2273683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feladó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)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1B26EF5C-B3E0-29A7-6216-5360755A97AE}"/>
              </a:ext>
            </a:extLst>
          </p:cNvPr>
          <p:cNvSpPr txBox="1"/>
          <p:nvPr/>
        </p:nvSpPr>
        <p:spPr bwMode="auto">
          <a:xfrm>
            <a:off x="9095629" y="3674492"/>
            <a:ext cx="2273967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fogadó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)</a:t>
            </a:r>
          </a:p>
        </p:txBody>
      </p: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C6901980-6F1C-C6CC-13EA-597FA832D8A9}"/>
              </a:ext>
            </a:extLst>
          </p:cNvPr>
          <p:cNvCxnSpPr>
            <a:cxnSpLocks/>
          </p:cNvCxnSpPr>
          <p:nvPr/>
        </p:nvCxnSpPr>
        <p:spPr bwMode="auto">
          <a:xfrm>
            <a:off x="5679454" y="4016947"/>
            <a:ext cx="0" cy="598608"/>
          </a:xfrm>
          <a:prstGeom prst="line">
            <a:avLst/>
          </a:prstGeom>
          <a:ln w="28575"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FA91782A-154D-8587-CD0E-131F2E9F9D50}"/>
              </a:ext>
            </a:extLst>
          </p:cNvPr>
          <p:cNvSpPr txBox="1"/>
          <p:nvPr/>
        </p:nvSpPr>
        <p:spPr bwMode="auto">
          <a:xfrm>
            <a:off x="4759217" y="4646497"/>
            <a:ext cx="3469172" cy="6822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kern="0" dirty="0">
                <a:latin typeface="Arial"/>
                <a:cs typeface="Arial"/>
              </a:rPr>
              <a:t>Ü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zenet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Fogadása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kern="0" dirty="0" err="1">
                <a:latin typeface="Arial"/>
                <a:cs typeface="Arial"/>
              </a:rPr>
              <a:t>Megjelenítése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03DDFEAC-3A1D-68CA-6BA7-A903951DAAB3}"/>
              </a:ext>
            </a:extLst>
          </p:cNvPr>
          <p:cNvSpPr txBox="1"/>
          <p:nvPr/>
        </p:nvSpPr>
        <p:spPr bwMode="auto">
          <a:xfrm>
            <a:off x="4437805" y="1168921"/>
            <a:ext cx="4258842" cy="97719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Szövege</a:t>
            </a:r>
            <a:r>
              <a:rPr lang="en-US" sz="2000" kern="0" dirty="0">
                <a:latin typeface="Arial"/>
                <a:cs typeface="Arial"/>
              </a:rPr>
              <a:t>, </a:t>
            </a:r>
            <a:r>
              <a:rPr lang="en-US" sz="2000" kern="0" dirty="0" err="1">
                <a:latin typeface="Arial"/>
                <a:cs typeface="Arial"/>
              </a:rPr>
              <a:t>és</a:t>
            </a:r>
            <a:r>
              <a:rPr lang="en-US" sz="2000" kern="0" dirty="0">
                <a:latin typeface="Arial"/>
                <a:cs typeface="Arial"/>
              </a:rPr>
              <a:t> </a:t>
            </a:r>
            <a:r>
              <a:rPr lang="en-US" sz="2000" kern="0" dirty="0" err="1">
                <a:latin typeface="Arial"/>
                <a:cs typeface="Arial"/>
              </a:rPr>
              <a:t>adatai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megjelenítése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Továbbítása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D818352E-E042-DC07-4EC3-0F5DADB83E1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666515" y="2162514"/>
            <a:ext cx="8326" cy="485715"/>
          </a:xfrm>
          <a:prstGeom prst="line">
            <a:avLst/>
          </a:prstGeom>
          <a:ln w="28575"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zögletes összekötő 11">
            <a:extLst>
              <a:ext uri="{FF2B5EF4-FFF2-40B4-BE49-F238E27FC236}">
                <a16:creationId xmlns:a16="http://schemas.microsoft.com/office/drawing/2014/main" id="{060D2D57-264B-B08D-3D78-2B0D27C0F835}"/>
              </a:ext>
            </a:extLst>
          </p:cNvPr>
          <p:cNvCxnSpPr>
            <a:cxnSpLocks/>
            <a:endCxn id="25" idx="1"/>
          </p:cNvCxnSpPr>
          <p:nvPr/>
        </p:nvCxnSpPr>
        <p:spPr bwMode="auto">
          <a:xfrm>
            <a:off x="1482403" y="4499206"/>
            <a:ext cx="730854" cy="66256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3858EDF4-5AAC-1E9A-C482-32C135354D2A}"/>
              </a:ext>
            </a:extLst>
          </p:cNvPr>
          <p:cNvSpPr txBox="1"/>
          <p:nvPr/>
        </p:nvSpPr>
        <p:spPr bwMode="auto">
          <a:xfrm>
            <a:off x="2213257" y="4968132"/>
            <a:ext cx="2327890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000" kern="0" dirty="0">
                <a:latin typeface="Arial"/>
                <a:cs typeface="Arial"/>
              </a:rPr>
              <a:t>ü</a:t>
            </a:r>
            <a:r>
              <a:rPr kumimoji="0" lang="hu-HU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zenetek</a:t>
            </a:r>
            <a:r>
              <a:rPr kumimoji="0" lang="hu-HU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tárolása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26" name="Szögletes összekötő 5">
            <a:extLst>
              <a:ext uri="{FF2B5EF4-FFF2-40B4-BE49-F238E27FC236}">
                <a16:creationId xmlns:a16="http://schemas.microsoft.com/office/drawing/2014/main" id="{12A50229-C066-F469-B956-815CD39E1057}"/>
              </a:ext>
            </a:extLst>
          </p:cNvPr>
          <p:cNvCxnSpPr>
            <a:cxnSpLocks/>
          </p:cNvCxnSpPr>
          <p:nvPr/>
        </p:nvCxnSpPr>
        <p:spPr>
          <a:xfrm flipV="1">
            <a:off x="2292593" y="2897664"/>
            <a:ext cx="2480534" cy="3359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zögletes összekötő 35">
            <a:extLst>
              <a:ext uri="{FF2B5EF4-FFF2-40B4-BE49-F238E27FC236}">
                <a16:creationId xmlns:a16="http://schemas.microsoft.com/office/drawing/2014/main" id="{FD842E92-B06F-AB63-288A-33FC9659494D}"/>
              </a:ext>
            </a:extLst>
          </p:cNvPr>
          <p:cNvCxnSpPr>
            <a:cxnSpLocks/>
          </p:cNvCxnSpPr>
          <p:nvPr/>
        </p:nvCxnSpPr>
        <p:spPr>
          <a:xfrm>
            <a:off x="2292593" y="3482966"/>
            <a:ext cx="2480534" cy="36309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Csoportba foglalás 27">
            <a:extLst>
              <a:ext uri="{FF2B5EF4-FFF2-40B4-BE49-F238E27FC236}">
                <a16:creationId xmlns:a16="http://schemas.microsoft.com/office/drawing/2014/main" id="{D7A73630-C388-791C-F173-D0B287C1E17B}"/>
              </a:ext>
            </a:extLst>
          </p:cNvPr>
          <p:cNvGrpSpPr/>
          <p:nvPr/>
        </p:nvGrpSpPr>
        <p:grpSpPr>
          <a:xfrm>
            <a:off x="5666515" y="3061272"/>
            <a:ext cx="2480534" cy="432911"/>
            <a:chOff x="6044452" y="3306806"/>
            <a:chExt cx="2615662" cy="429635"/>
          </a:xfrm>
        </p:grpSpPr>
        <p:cxnSp>
          <p:nvCxnSpPr>
            <p:cNvPr id="29" name="Egyenes összekötő 28">
              <a:extLst>
                <a:ext uri="{FF2B5EF4-FFF2-40B4-BE49-F238E27FC236}">
                  <a16:creationId xmlns:a16="http://schemas.microsoft.com/office/drawing/2014/main" id="{D17DF338-A15F-FB90-374C-030A5E7B5C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4452" y="3330098"/>
              <a:ext cx="3169" cy="398402"/>
            </a:xfrm>
            <a:prstGeom prst="line">
              <a:avLst/>
            </a:prstGeom>
            <a:ln w="38100">
              <a:solidFill>
                <a:schemeClr val="tx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gyenes összekötő 29">
              <a:extLst>
                <a:ext uri="{FF2B5EF4-FFF2-40B4-BE49-F238E27FC236}">
                  <a16:creationId xmlns:a16="http://schemas.microsoft.com/office/drawing/2014/main" id="{F09DF82F-DBFE-DBA4-9795-DCBDF5EDD7F2}"/>
                </a:ext>
              </a:extLst>
            </p:cNvPr>
            <p:cNvCxnSpPr>
              <a:cxnSpLocks/>
            </p:cNvCxnSpPr>
            <p:nvPr/>
          </p:nvCxnSpPr>
          <p:spPr>
            <a:xfrm>
              <a:off x="6045956" y="3736441"/>
              <a:ext cx="2614158" cy="0"/>
            </a:xfrm>
            <a:prstGeom prst="line">
              <a:avLst/>
            </a:prstGeom>
            <a:ln w="38100">
              <a:solidFill>
                <a:schemeClr val="tx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gyenes összekötő nyíllal 30">
              <a:extLst>
                <a:ext uri="{FF2B5EF4-FFF2-40B4-BE49-F238E27FC236}">
                  <a16:creationId xmlns:a16="http://schemas.microsoft.com/office/drawing/2014/main" id="{DB391F8C-8B4D-AE28-F155-8B4A4F8BD967}"/>
                </a:ext>
              </a:extLst>
            </p:cNvPr>
            <p:cNvCxnSpPr/>
            <p:nvPr/>
          </p:nvCxnSpPr>
          <p:spPr>
            <a:xfrm flipV="1">
              <a:off x="8656637" y="3306806"/>
              <a:ext cx="0" cy="429017"/>
            </a:xfrm>
            <a:prstGeom prst="straightConnector1">
              <a:avLst/>
            </a:prstGeom>
            <a:ln w="38100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124AE447-4FCB-47D5-47DB-F236F6288BAD}"/>
              </a:ext>
            </a:extLst>
          </p:cNvPr>
          <p:cNvCxnSpPr>
            <a:cxnSpLocks/>
          </p:cNvCxnSpPr>
          <p:nvPr/>
        </p:nvCxnSpPr>
        <p:spPr bwMode="auto">
          <a:xfrm flipH="1">
            <a:off x="6307003" y="2897664"/>
            <a:ext cx="960572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32">
            <a:extLst>
              <a:ext uri="{FF2B5EF4-FFF2-40B4-BE49-F238E27FC236}">
                <a16:creationId xmlns:a16="http://schemas.microsoft.com/office/drawing/2014/main" id="{0DF2C6AE-4E2D-EE10-648C-F2BD264ED15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474311" y="3850059"/>
            <a:ext cx="1" cy="510622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86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8" grpId="0"/>
      <p:bldP spid="19" grpId="0"/>
      <p:bldP spid="21" grpId="0"/>
      <p:bldP spid="22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995AFF-20CE-BDA2-3F08-ED12D47A5308}"/>
              </a:ext>
            </a:extLst>
          </p:cNvPr>
          <p:cNvSpPr txBox="1">
            <a:spLocks/>
          </p:cNvSpPr>
          <p:nvPr/>
        </p:nvSpPr>
        <p:spPr>
          <a:xfrm>
            <a:off x="1297361" y="283099"/>
            <a:ext cx="959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pic>
        <p:nvPicPr>
          <p:cNvPr id="3" name="Picture 6" descr="DigitalOcean logo in transparent PNG and vectorized SVG formats">
            <a:extLst>
              <a:ext uri="{FF2B5EF4-FFF2-40B4-BE49-F238E27FC236}">
                <a16:creationId xmlns:a16="http://schemas.microsoft.com/office/drawing/2014/main" id="{6ADA32DC-27F3-59EE-EBD0-998327E22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332" y="3524590"/>
            <a:ext cx="144460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Fájl:Centos-logo-light.svg – Wikipédia">
            <a:extLst>
              <a:ext uri="{FF2B5EF4-FFF2-40B4-BE49-F238E27FC236}">
                <a16:creationId xmlns:a16="http://schemas.microsoft.com/office/drawing/2014/main" id="{9AE7A3B8-D215-E674-0C34-378C2C274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99"/>
          <a:stretch/>
        </p:blipFill>
        <p:spPr bwMode="auto">
          <a:xfrm>
            <a:off x="5276807" y="3524590"/>
            <a:ext cx="131414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le:Python-logo-notext.svg - Wikimedia Commons">
            <a:extLst>
              <a:ext uri="{FF2B5EF4-FFF2-40B4-BE49-F238E27FC236}">
                <a16:creationId xmlns:a16="http://schemas.microsoft.com/office/drawing/2014/main" id="{6E97130A-C216-D7DB-2860-103A34430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6"/>
          <a:stretch/>
        </p:blipFill>
        <p:spPr bwMode="auto">
          <a:xfrm>
            <a:off x="2324282" y="3524590"/>
            <a:ext cx="1314141" cy="135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ájl:Centos-logo-light.svg – Wikipédia">
            <a:extLst>
              <a:ext uri="{FF2B5EF4-FFF2-40B4-BE49-F238E27FC236}">
                <a16:creationId xmlns:a16="http://schemas.microsoft.com/office/drawing/2014/main" id="{CAC0FE1A-7776-A1B1-6AFF-C948947E9C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0"/>
          <a:stretch/>
        </p:blipFill>
        <p:spPr bwMode="auto">
          <a:xfrm>
            <a:off x="4619737" y="4537432"/>
            <a:ext cx="295252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7C76390A-78C8-B6F9-BECE-2F4FE3E70D4F}"/>
              </a:ext>
            </a:extLst>
          </p:cNvPr>
          <p:cNvGrpSpPr/>
          <p:nvPr/>
        </p:nvGrpSpPr>
        <p:grpSpPr>
          <a:xfrm>
            <a:off x="4902177" y="1214622"/>
            <a:ext cx="2387643" cy="1808475"/>
            <a:chOff x="6157738" y="1283827"/>
            <a:chExt cx="2387643" cy="1808475"/>
          </a:xfrm>
        </p:grpSpPr>
        <p:pic>
          <p:nvPicPr>
            <p:cNvPr id="8" name="Picture 4" descr="Cloud - Free weather icons">
              <a:extLst>
                <a:ext uri="{FF2B5EF4-FFF2-40B4-BE49-F238E27FC236}">
                  <a16:creationId xmlns:a16="http://schemas.microsoft.com/office/drawing/2014/main" id="{E58BBD97-ED13-9EEE-6ED4-7B46D4B58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209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F55F281C-034D-2A8A-632C-BCE92CBB243A}"/>
                </a:ext>
              </a:extLst>
            </p:cNvPr>
            <p:cNvSpPr txBox="1"/>
            <p:nvPr/>
          </p:nvSpPr>
          <p:spPr>
            <a:xfrm>
              <a:off x="6157738" y="2722970"/>
              <a:ext cx="2387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Felhőszolgáltatás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86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E24BBA-2DDB-DF82-1DE8-5814EDC20483}"/>
              </a:ext>
            </a:extLst>
          </p:cNvPr>
          <p:cNvSpPr txBox="1">
            <a:spLocks/>
          </p:cNvSpPr>
          <p:nvPr/>
        </p:nvSpPr>
        <p:spPr>
          <a:xfrm>
            <a:off x="1297361" y="283099"/>
            <a:ext cx="959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pic>
        <p:nvPicPr>
          <p:cNvPr id="3" name="Picture 14" descr="Dns - Free computer icons">
            <a:extLst>
              <a:ext uri="{FF2B5EF4-FFF2-40B4-BE49-F238E27FC236}">
                <a16:creationId xmlns:a16="http://schemas.microsoft.com/office/drawing/2014/main" id="{155DB33A-7472-1CE9-AB93-3D9158D04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12838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934AC177-9F8B-3E45-03DE-7A795A83CB7E}"/>
              </a:ext>
            </a:extLst>
          </p:cNvPr>
          <p:cNvGrpSpPr/>
          <p:nvPr/>
        </p:nvGrpSpPr>
        <p:grpSpPr>
          <a:xfrm>
            <a:off x="4381003" y="3615461"/>
            <a:ext cx="3429993" cy="1549400"/>
            <a:chOff x="4903059" y="3826013"/>
            <a:chExt cx="2385883" cy="1077754"/>
          </a:xfrm>
        </p:grpSpPr>
        <p:pic>
          <p:nvPicPr>
            <p:cNvPr id="5" name="Picture 6" descr="How do I change the DNS of my domain name on Google Domains? - Panierdachat">
              <a:extLst>
                <a:ext uri="{FF2B5EF4-FFF2-40B4-BE49-F238E27FC236}">
                  <a16:creationId xmlns:a16="http://schemas.microsoft.com/office/drawing/2014/main" id="{A3B6292E-8F72-2489-B538-AD9700A433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18" b="32423"/>
            <a:stretch/>
          </p:blipFill>
          <p:spPr bwMode="auto">
            <a:xfrm>
              <a:off x="4903060" y="3826013"/>
              <a:ext cx="2385882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How do I change the DNS of my domain name on Google Domains? - Panierdachat">
              <a:extLst>
                <a:ext uri="{FF2B5EF4-FFF2-40B4-BE49-F238E27FC236}">
                  <a16:creationId xmlns:a16="http://schemas.microsoft.com/office/drawing/2014/main" id="{C6F4C62C-5D77-3389-DE46-C6C90132C1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978"/>
            <a:stretch/>
          </p:blipFill>
          <p:spPr bwMode="auto">
            <a:xfrm>
              <a:off x="4903059" y="4313049"/>
              <a:ext cx="2385882" cy="590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zövegdoboz 6">
            <a:extLst>
              <a:ext uri="{FF2B5EF4-FFF2-40B4-BE49-F238E27FC236}">
                <a16:creationId xmlns:a16="http://schemas.microsoft.com/office/drawing/2014/main" id="{77D422D0-2EB6-CE89-C771-4250D698D2AA}"/>
              </a:ext>
            </a:extLst>
          </p:cNvPr>
          <p:cNvSpPr txBox="1"/>
          <p:nvPr/>
        </p:nvSpPr>
        <p:spPr>
          <a:xfrm>
            <a:off x="5114924" y="4938573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Hypechat.org</a:t>
            </a:r>
          </a:p>
        </p:txBody>
      </p:sp>
    </p:spTree>
    <p:extLst>
      <p:ext uri="{BB962C8B-B14F-4D97-AF65-F5344CB8AC3E}">
        <p14:creationId xmlns:p14="http://schemas.microsoft.com/office/powerpoint/2010/main" val="357917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7246DE4-0F4F-2419-1500-F51285E8376F}"/>
              </a:ext>
            </a:extLst>
          </p:cNvPr>
          <p:cNvSpPr txBox="1">
            <a:spLocks/>
          </p:cNvSpPr>
          <p:nvPr/>
        </p:nvSpPr>
        <p:spPr>
          <a:xfrm>
            <a:off x="1297361" y="283099"/>
            <a:ext cx="959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 </a:t>
            </a: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CSAPATON BELÜLI MUNKAMEGOSZTÁS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4BFCA1D-7EFB-166B-0A25-30BD91B95133}"/>
              </a:ext>
            </a:extLst>
          </p:cNvPr>
          <p:cNvSpPr txBox="1">
            <a:spLocks/>
          </p:cNvSpPr>
          <p:nvPr/>
        </p:nvSpPr>
        <p:spPr>
          <a:xfrm>
            <a:off x="569729" y="1276132"/>
            <a:ext cx="9078912" cy="512445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>
                <a:solidFill>
                  <a:schemeClr val="tx1"/>
                </a:solidFill>
              </a:rPr>
              <a:t>Kiss P</a:t>
            </a:r>
            <a:r>
              <a:rPr lang="hu-HU" sz="2800" b="1" dirty="0">
                <a:solidFill>
                  <a:schemeClr val="tx1"/>
                </a:solidFill>
              </a:rPr>
              <a:t>é</a:t>
            </a:r>
            <a:r>
              <a:rPr lang="en-US" sz="2800" b="1" dirty="0">
                <a:solidFill>
                  <a:schemeClr val="tx1"/>
                </a:solidFill>
              </a:rPr>
              <a:t>t</a:t>
            </a:r>
            <a:r>
              <a:rPr lang="hu-HU" sz="2800" b="1" dirty="0" err="1">
                <a:solidFill>
                  <a:schemeClr val="tx1"/>
                </a:solidFill>
              </a:rPr>
              <a:t>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</a:t>
            </a: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 err="1">
                <a:solidFill>
                  <a:schemeClr val="tx1"/>
                </a:solidFill>
              </a:rPr>
              <a:t>Magyarcsik</a:t>
            </a:r>
            <a:r>
              <a:rPr lang="en-US" sz="2800" b="1" dirty="0">
                <a:solidFill>
                  <a:schemeClr val="tx1"/>
                </a:solidFill>
              </a:rPr>
              <a:t>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>
                <a:solidFill>
                  <a:schemeClr val="tx1"/>
                </a:solidFill>
              </a:rPr>
              <a:t>Nagy </a:t>
            </a:r>
            <a:r>
              <a:rPr lang="en-US" sz="2800" b="1" dirty="0" err="1">
                <a:solidFill>
                  <a:schemeClr val="tx1"/>
                </a:solidFill>
              </a:rPr>
              <a:t>Balázs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>
                <a:solidFill>
                  <a:schemeClr val="tx1"/>
                </a:solidFill>
              </a:rPr>
              <a:t>Tóth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 err="1">
                <a:solidFill>
                  <a:schemeClr val="tx1"/>
                </a:solidFill>
              </a:rPr>
              <a:t>Török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Zsombor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endParaRPr lang="hu-HU" sz="2800" dirty="0">
              <a:solidFill>
                <a:schemeClr val="tx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2A39A12-0369-5D15-CEA6-285A2AEB9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9509" y="140030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Official MariaDB Logos | MariaDB">
            <a:extLst>
              <a:ext uri="{FF2B5EF4-FFF2-40B4-BE49-F238E27FC236}">
                <a16:creationId xmlns:a16="http://schemas.microsoft.com/office/drawing/2014/main" id="{7C146B6C-4CEC-032B-4ECE-AC55336E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699" y="1413723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illustrator logo and symbol, meaning, history, PNG">
            <a:extLst>
              <a:ext uri="{FF2B5EF4-FFF2-40B4-BE49-F238E27FC236}">
                <a16:creationId xmlns:a16="http://schemas.microsoft.com/office/drawing/2014/main" id="{DE0A141C-1A98-CFDE-C4CF-E26CF983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994" y="2424357"/>
            <a:ext cx="864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ogo Html Html5 - Free image on Pixabay">
            <a:extLst>
              <a:ext uri="{FF2B5EF4-FFF2-40B4-BE49-F238E27FC236}">
                <a16:creationId xmlns:a16="http://schemas.microsoft.com/office/drawing/2014/main" id="{B148111B-29FB-E002-C8B1-36540FF32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214" y="24243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5544B7C6-8A80-9573-397B-E35D3BA0C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29843" y="236666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ogo Html Html5 - Free image on Pixabay">
            <a:extLst>
              <a:ext uri="{FF2B5EF4-FFF2-40B4-BE49-F238E27FC236}">
                <a16:creationId xmlns:a16="http://schemas.microsoft.com/office/drawing/2014/main" id="{C1B780DB-F9CD-0B7F-159C-E5071E7C3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090" y="347595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Official MariaDB Logos | MariaDB">
            <a:extLst>
              <a:ext uri="{FF2B5EF4-FFF2-40B4-BE49-F238E27FC236}">
                <a16:creationId xmlns:a16="http://schemas.microsoft.com/office/drawing/2014/main" id="{0AAAE5F9-C505-7205-5AA8-41665921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621" y="4463247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E3643226-114F-0250-5DC4-73FE7CDEB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96109" y="44632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Logo Html Html5 - Free image on Pixabay">
            <a:extLst>
              <a:ext uri="{FF2B5EF4-FFF2-40B4-BE49-F238E27FC236}">
                <a16:creationId xmlns:a16="http://schemas.microsoft.com/office/drawing/2014/main" id="{5D822D72-C8D2-86C9-1D98-4C01890CC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634" y="44632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Official MariaDB Logos | MariaDB">
            <a:extLst>
              <a:ext uri="{FF2B5EF4-FFF2-40B4-BE49-F238E27FC236}">
                <a16:creationId xmlns:a16="http://schemas.microsoft.com/office/drawing/2014/main" id="{539E1198-A841-28AE-A18A-6FAD872D2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493" y="5511930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6857163B-48C1-BF19-66C5-055A0E682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7200" y="551193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BD517E8F-1450-8372-9F2C-5DDFDDDC28B5}"/>
              </a:ext>
            </a:extLst>
          </p:cNvPr>
          <p:cNvSpPr txBox="1"/>
          <p:nvPr/>
        </p:nvSpPr>
        <p:spPr>
          <a:xfrm>
            <a:off x="2578572" y="1298733"/>
            <a:ext cx="3960937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Backend &amp;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7778C2C8-6B37-F0E3-0A8A-7642681D3EE7}"/>
              </a:ext>
            </a:extLst>
          </p:cNvPr>
          <p:cNvSpPr txBox="1"/>
          <p:nvPr/>
        </p:nvSpPr>
        <p:spPr>
          <a:xfrm>
            <a:off x="3566144" y="5416193"/>
            <a:ext cx="4020299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 &amp; Backend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F8019261-8F06-AC67-D05A-EAB5509F7B82}"/>
              </a:ext>
            </a:extLst>
          </p:cNvPr>
          <p:cNvSpPr txBox="1"/>
          <p:nvPr/>
        </p:nvSpPr>
        <p:spPr>
          <a:xfrm>
            <a:off x="2955891" y="4387714"/>
            <a:ext cx="6143911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, Backend &amp; Frontend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A28AE9D5-5F30-128D-2AAC-78B05618B1D1}"/>
              </a:ext>
            </a:extLst>
          </p:cNvPr>
          <p:cNvSpPr txBox="1"/>
          <p:nvPr/>
        </p:nvSpPr>
        <p:spPr>
          <a:xfrm>
            <a:off x="3098161" y="3330173"/>
            <a:ext cx="2011024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Frontend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20938D7D-C639-3091-A281-1F22A1C36583}"/>
              </a:ext>
            </a:extLst>
          </p:cNvPr>
          <p:cNvSpPr txBox="1"/>
          <p:nvPr/>
        </p:nvSpPr>
        <p:spPr>
          <a:xfrm>
            <a:off x="4166074" y="2249951"/>
            <a:ext cx="5230547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Design, Frontend &amp; Backend</a:t>
            </a:r>
          </a:p>
        </p:txBody>
      </p:sp>
    </p:spTree>
    <p:extLst>
      <p:ext uri="{BB962C8B-B14F-4D97-AF65-F5344CB8AC3E}">
        <p14:creationId xmlns:p14="http://schemas.microsoft.com/office/powerpoint/2010/main" val="247450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174408"/>
            <a:ext cx="12214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000" b="1" i="0" u="none" strike="noStrike" kern="1200" cap="all" spc="0" normalizeH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Funkciók összevetése</a:t>
            </a:r>
            <a:r>
              <a:rPr kumimoji="0" lang="en-US" sz="4000" b="1" i="0" u="none" strike="noStrike" kern="1200" cap="all" spc="0" normalizeH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-</a:t>
            </a:r>
            <a:r>
              <a:rPr kumimoji="0" lang="hu-HU" sz="4000" b="1" i="0" u="none" strike="noStrike" kern="1200" cap="all" spc="0" normalizeH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</a:t>
            </a:r>
            <a:r>
              <a:rPr kumimoji="0" lang="hu-HU" sz="4000" b="1" i="0" u="none" strike="noStrike" kern="1200" cap="all" spc="0" normalizeH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demónként</a:t>
            </a:r>
            <a:endParaRPr kumimoji="0" lang="hu-HU" sz="4000" b="0" i="0" u="none" strike="noStrike" kern="1200" cap="all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37238BCB-15EC-DC63-B72F-C56447462C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 r="58880"/>
          <a:stretch/>
        </p:blipFill>
        <p:spPr>
          <a:xfrm>
            <a:off x="2077625" y="882294"/>
            <a:ext cx="3192876" cy="563927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5856E4D-2F8C-54C5-0F4C-4B2A6796CD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6" r="43157"/>
          <a:stretch/>
        </p:blipFill>
        <p:spPr>
          <a:xfrm>
            <a:off x="5353049" y="882294"/>
            <a:ext cx="1159669" cy="563927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50374A31-DD83-3725-3FA8-18945C1EAA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2" r="28637"/>
          <a:stretch/>
        </p:blipFill>
        <p:spPr>
          <a:xfrm>
            <a:off x="6512718" y="882294"/>
            <a:ext cx="1147499" cy="563927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D0EAADBF-8E80-C736-7629-8AF54E139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18" r="13959"/>
          <a:stretch/>
        </p:blipFill>
        <p:spPr>
          <a:xfrm>
            <a:off x="7659687" y="882294"/>
            <a:ext cx="1147499" cy="5639271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171BA291-5CEC-367F-6D43-02FA37E504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0"/>
          <a:stretch/>
        </p:blipFill>
        <p:spPr>
          <a:xfrm>
            <a:off x="8800836" y="882294"/>
            <a:ext cx="1102971" cy="56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6096000" y="822820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Google Forms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Kérdőív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1225578-2C53-9BA8-0766-6F9B2C62A8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7940300"/>
              </p:ext>
            </p:extLst>
          </p:nvPr>
        </p:nvGraphicFramePr>
        <p:xfrm>
          <a:off x="0" y="3043025"/>
          <a:ext cx="6972300" cy="3814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Kép 7">
            <a:extLst>
              <a:ext uri="{FF2B5EF4-FFF2-40B4-BE49-F238E27FC236}">
                <a16:creationId xmlns:a16="http://schemas.microsoft.com/office/drawing/2014/main" id="{4C3C4FF1-FD6D-8A11-7AF4-0B2657A49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31" y="2688242"/>
            <a:ext cx="3346938" cy="3346938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F31E507-584A-C04D-A83C-B81253DA8A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4644058"/>
              </p:ext>
            </p:extLst>
          </p:nvPr>
        </p:nvGraphicFramePr>
        <p:xfrm>
          <a:off x="1025769" y="29982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910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6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6" t="18223" r="53"/>
          <a:stretch/>
        </p:blipFill>
        <p:spPr>
          <a:xfrm>
            <a:off x="369183" y="4705350"/>
            <a:ext cx="12337852" cy="2752543"/>
          </a:xfrm>
          <a:prstGeom prst="rect">
            <a:avLst/>
          </a:prstGeom>
        </p:spPr>
      </p:pic>
      <p:graphicFrame>
        <p:nvGraphicFramePr>
          <p:cNvPr id="8" name="Tábláza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457922"/>
              </p:ext>
            </p:extLst>
          </p:nvPr>
        </p:nvGraphicFramePr>
        <p:xfrm>
          <a:off x="0" y="271145"/>
          <a:ext cx="1219200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751960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6358319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12033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928701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71318042"/>
                    </a:ext>
                  </a:extLst>
                </a:gridCol>
                <a:gridCol w="2640623">
                  <a:extLst>
                    <a:ext uri="{9D8B030D-6E8A-4147-A177-3AD203B41FA5}">
                      <a16:colId xmlns:a16="http://schemas.microsoft.com/office/drawing/2014/main" val="4293229451"/>
                    </a:ext>
                  </a:extLst>
                </a:gridCol>
                <a:gridCol w="1931377">
                  <a:extLst>
                    <a:ext uri="{9D8B030D-6E8A-4147-A177-3AD203B41FA5}">
                      <a16:colId xmlns:a16="http://schemas.microsoft.com/office/drawing/2014/main" val="391415704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Idő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GitHub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Felhasználók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 err="1"/>
                        <a:t>Trello</a:t>
                      </a:r>
                      <a:endParaRPr lang="hu-H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9462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92 informatika tanóra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20 meeting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160 + nap</a:t>
                      </a:r>
                      <a:endParaRPr lang="hu-H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~ 80</a:t>
                      </a:r>
                      <a:r>
                        <a:rPr lang="en-US" dirty="0"/>
                        <a:t>.</a:t>
                      </a:r>
                      <a:r>
                        <a:rPr lang="hu-HU" dirty="0"/>
                        <a:t>000 sor kód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&gt; 300 </a:t>
                      </a:r>
                      <a:r>
                        <a:rPr lang="hu-HU" dirty="0" err="1"/>
                        <a:t>commit</a:t>
                      </a:r>
                      <a:endParaRPr lang="hu-HU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72 regisztrált fiók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50 </a:t>
                      </a:r>
                      <a:r>
                        <a:rPr lang="hu-HU" dirty="0" err="1"/>
                        <a:t>Trello</a:t>
                      </a:r>
                      <a:r>
                        <a:rPr lang="hu-HU" dirty="0"/>
                        <a:t> kártya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8601151"/>
                  </a:ext>
                </a:extLst>
              </a:tr>
            </a:tbl>
          </a:graphicData>
        </a:graphic>
      </p:graphicFrame>
      <p:graphicFrame>
        <p:nvGraphicFramePr>
          <p:cNvPr id="10" name="Diagra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4836034"/>
              </p:ext>
            </p:extLst>
          </p:nvPr>
        </p:nvGraphicFramePr>
        <p:xfrm>
          <a:off x="7623477" y="1556385"/>
          <a:ext cx="4568523" cy="319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5373431"/>
              </p:ext>
            </p:extLst>
          </p:nvPr>
        </p:nvGraphicFramePr>
        <p:xfrm>
          <a:off x="3810000" y="1592171"/>
          <a:ext cx="4572000" cy="3157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Szövegdoboz 3">
            <a:extLst>
              <a:ext uri="{FF2B5EF4-FFF2-40B4-BE49-F238E27FC236}">
                <a16:creationId xmlns:a16="http://schemas.microsoft.com/office/drawing/2014/main" id="{49C864F6-F5E6-664E-2363-921E2037E633}"/>
              </a:ext>
            </a:extLst>
          </p:cNvPr>
          <p:cNvSpPr txBox="1"/>
          <p:nvPr/>
        </p:nvSpPr>
        <p:spPr>
          <a:xfrm>
            <a:off x="-365760" y="4925928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30</a:t>
            </a:r>
            <a:endParaRPr lang="hu-HU" sz="11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DAC42E0-E4C9-58C8-E00D-52AEDF921028}"/>
              </a:ext>
            </a:extLst>
          </p:cNvPr>
          <p:cNvSpPr txBox="1"/>
          <p:nvPr/>
        </p:nvSpPr>
        <p:spPr>
          <a:xfrm>
            <a:off x="-365760" y="5406562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20</a:t>
            </a:r>
            <a:endParaRPr lang="hu-HU" sz="1100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CCFA840-05B1-190F-24B0-BF70ED17C578}"/>
              </a:ext>
            </a:extLst>
          </p:cNvPr>
          <p:cNvSpPr txBox="1"/>
          <p:nvPr/>
        </p:nvSpPr>
        <p:spPr>
          <a:xfrm>
            <a:off x="-365760" y="5887196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10</a:t>
            </a:r>
            <a:endParaRPr lang="hu-HU" sz="1100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82BDAB4E-B9E4-15F9-11F7-C19D8ABE717A}"/>
              </a:ext>
            </a:extLst>
          </p:cNvPr>
          <p:cNvSpPr txBox="1"/>
          <p:nvPr/>
        </p:nvSpPr>
        <p:spPr>
          <a:xfrm>
            <a:off x="-365760" y="6325245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0</a:t>
            </a:r>
            <a:endParaRPr lang="hu-HU" sz="11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A9AA17A-BBAA-BEBD-BCC6-0C5ECE542EE8}"/>
              </a:ext>
            </a:extLst>
          </p:cNvPr>
          <p:cNvSpPr txBox="1"/>
          <p:nvPr/>
        </p:nvSpPr>
        <p:spPr>
          <a:xfrm>
            <a:off x="365760" y="4380157"/>
            <a:ext cx="331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 Commit </a:t>
            </a:r>
            <a:r>
              <a:rPr lang="en-US" dirty="0" err="1"/>
              <a:t>Intenzitás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048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3" grpId="0">
        <p:bldAsOne/>
      </p:bldGraphic>
      <p:bldP spid="4" grpId="0"/>
      <p:bldP spid="5" grpId="0"/>
      <p:bldP spid="6" grpId="0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B11F7E3-8CA5-116D-37E9-C9686A5C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0"/>
            <a:ext cx="14657238" cy="693601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58439D-1F7C-778B-1284-03B1350B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60449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</a:t>
            </a:r>
          </a:p>
        </p:txBody>
      </p:sp>
      <p:pic>
        <p:nvPicPr>
          <p:cNvPr id="5" name="Kép 4" descr="A képen sötét látható&#10;&#10;Automatikusan generált leírás">
            <a:extLst>
              <a:ext uri="{FF2B5EF4-FFF2-40B4-BE49-F238E27FC236}">
                <a16:creationId xmlns:a16="http://schemas.microsoft.com/office/drawing/2014/main" id="{444D9C8F-7C5B-E713-DC0C-C4985FA4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3" y="3390749"/>
            <a:ext cx="3182887" cy="1790374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753D681-378C-FD8F-F07A-5283B1DE058D}"/>
              </a:ext>
            </a:extLst>
          </p:cNvPr>
          <p:cNvSpPr txBox="1">
            <a:spLocks/>
          </p:cNvSpPr>
          <p:nvPr/>
        </p:nvSpPr>
        <p:spPr>
          <a:xfrm>
            <a:off x="0" y="4792128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BEMUTATKOZÁSA</a:t>
            </a: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CDEDCCC5-481B-0F81-1163-DE1F6E307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232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6A584A9D-C2BF-6F9B-367E-470B444C4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B981DC9-A8E5-91E2-705E-106D1E32C2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A10BB21-7CAA-458F-84C7-D1E891333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88C07B6-33D6-CCC3-48D7-4D4E6EBBC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EB374F9-E91C-CB45-2863-694C01CE55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8C8A391-6AE3-647D-899A-2126A5784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BED529DF-F26D-CCC0-8147-491026F6E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DC11A37-91CD-8F21-E460-B1663D4053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889F2ED9-1350-8631-BDED-B513A61FC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EF6C3A8-CBDF-E7DA-62C2-8E537BF33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EF99132-8399-865F-7056-10A3F5E76B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5EE2059C-F32E-7A17-CD18-105F12B87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B8872E7-2452-3C7A-7EED-5E4C669CC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DFF0A4-3E54-39CF-5C5F-007394289B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13BCE7B-E7BA-609D-C6AC-652E35D41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342335-604B-CCF1-B19D-06967BC275A9}"/>
              </a:ext>
            </a:extLst>
          </p:cNvPr>
          <p:cNvSpPr txBox="1">
            <a:spLocks/>
          </p:cNvSpPr>
          <p:nvPr/>
        </p:nvSpPr>
        <p:spPr>
          <a:xfrm>
            <a:off x="790826" y="876513"/>
            <a:ext cx="8534401" cy="7694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Bemutatkozik:</a:t>
            </a:r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DD55F439-9856-9686-A6AE-DE2408BB5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1D9F5531-0AD1-53C3-567C-5B0FCA260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853" y="3429000"/>
            <a:ext cx="3129638" cy="3129638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5" name="Szövegdoboz 4">
            <a:hlinkClick r:id="rId4"/>
            <a:extLst>
              <a:ext uri="{FF2B5EF4-FFF2-40B4-BE49-F238E27FC236}">
                <a16:creationId xmlns:a16="http://schemas.microsoft.com/office/drawing/2014/main" id="{7B163315-6CED-65BF-4EAA-F5BC8025423D}"/>
              </a:ext>
            </a:extLst>
          </p:cNvPr>
          <p:cNvSpPr txBox="1"/>
          <p:nvPr/>
        </p:nvSpPr>
        <p:spPr>
          <a:xfrm>
            <a:off x="1825469" y="1528773"/>
            <a:ext cx="6111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200" b="0" i="0" u="sng" strike="noStrike" kern="1200" cap="none" spc="0" normalizeH="0" baseline="0" noProof="0" dirty="0">
                <a:ln>
                  <a:noFill/>
                </a:ln>
                <a:solidFill>
                  <a:srgbClr val="FC76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http://hypechat.org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BEB23FC-CA29-A56E-F06B-EDC555955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607" y="436147"/>
            <a:ext cx="1650172" cy="1650172"/>
          </a:xfrm>
          <a:prstGeom prst="rect">
            <a:avLst/>
          </a:prstGeom>
        </p:spPr>
      </p:pic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CBC37015-2C03-70C0-48B3-B20AEE4B0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43" y="2360499"/>
            <a:ext cx="7905709" cy="11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2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F20E36-943A-1DC5-B920-2A705814B44C}"/>
              </a:ext>
            </a:extLst>
          </p:cNvPr>
          <p:cNvSpPr txBox="1">
            <a:spLocks/>
          </p:cNvSpPr>
          <p:nvPr/>
        </p:nvSpPr>
        <p:spPr>
          <a:xfrm>
            <a:off x="663714" y="1204948"/>
            <a:ext cx="8534401" cy="707886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Mi volt a célunk</a:t>
            </a:r>
            <a:r>
              <a:rPr lang="en-US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?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5A4C42E-2C4C-85F4-0CA6-974A5D5EDE9E}"/>
              </a:ext>
            </a:extLst>
          </p:cNvPr>
          <p:cNvSpPr txBox="1"/>
          <p:nvPr/>
        </p:nvSpPr>
        <p:spPr>
          <a:xfrm>
            <a:off x="1154228" y="2045802"/>
            <a:ext cx="62554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Webes </a:t>
            </a:r>
            <a:r>
              <a:rPr lang="hu-HU" sz="2800" b="1" i="0" u="sng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felületet</a:t>
            </a:r>
            <a:endParaRPr lang="hu-HU" sz="2800" b="0" i="0" u="sng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alós idejű 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csoportban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4200"/>
              </a:spcAft>
              <a:buFontTx/>
              <a:buChar char="→"/>
            </a:pPr>
            <a:r>
              <a:rPr lang="hu-H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arát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tal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vagy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kontakttal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zemélyre szabott 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m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egjelenés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felhasználók saját igényük szerint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választhatnak</a:t>
            </a:r>
            <a:endParaRPr lang="hu-HU" sz="24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  <p:pic>
        <p:nvPicPr>
          <p:cNvPr id="4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6016384E-37E9-F828-10C6-D11341031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7861" r="9342" b="13643"/>
          <a:stretch/>
        </p:blipFill>
        <p:spPr bwMode="auto">
          <a:xfrm>
            <a:off x="7261086" y="1071979"/>
            <a:ext cx="4324020" cy="463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2EC8F683-EB03-F841-C123-067E9535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8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2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5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5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215</Words>
  <Application>Microsoft Office PowerPoint</Application>
  <PresentationFormat>Szélesvásznú</PresentationFormat>
  <Paragraphs>84</Paragraphs>
  <Slides>19</Slides>
  <Notes>2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4</vt:i4>
      </vt:variant>
      <vt:variant>
        <vt:lpstr>Diacímek</vt:lpstr>
      </vt:variant>
      <vt:variant>
        <vt:i4>19</vt:i4>
      </vt:variant>
    </vt:vector>
  </HeadingPairs>
  <TitlesOfParts>
    <vt:vector size="29" baseType="lpstr">
      <vt:lpstr>Arial</vt:lpstr>
      <vt:lpstr>Calibri</vt:lpstr>
      <vt:lpstr>Century Gothic</vt:lpstr>
      <vt:lpstr>Roboto</vt:lpstr>
      <vt:lpstr>Trebuchet MS</vt:lpstr>
      <vt:lpstr>Wingdings 3</vt:lpstr>
      <vt:lpstr>Szelet</vt:lpstr>
      <vt:lpstr>1_Szelet</vt:lpstr>
      <vt:lpstr>2_Szelet</vt:lpstr>
      <vt:lpstr>5_Szelet</vt:lpstr>
      <vt:lpstr>Dusza workshop 2022-23 kapos</vt:lpstr>
      <vt:lpstr>A CSAPAT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architektúra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admin</dc:creator>
  <cp:lastModifiedBy>O365 felhasználó</cp:lastModifiedBy>
  <cp:revision>91</cp:revision>
  <dcterms:created xsi:type="dcterms:W3CDTF">2023-02-27T07:19:01Z</dcterms:created>
  <dcterms:modified xsi:type="dcterms:W3CDTF">2023-03-09T14:54:47Z</dcterms:modified>
</cp:coreProperties>
</file>